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5"/>
  </p:notesMasterIdLst>
  <p:sldIdLst>
    <p:sldId id="257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6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52" autoAdjust="0"/>
  </p:normalViewPr>
  <p:slideViewPr>
    <p:cSldViewPr snapToGrid="0" showGuides="1">
      <p:cViewPr varScale="1">
        <p:scale>
          <a:sx n="68" d="100"/>
          <a:sy n="68" d="100"/>
        </p:scale>
        <p:origin x="580" y="48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JPG>
</file>

<file path=ppt/media/image5.JPG>
</file>

<file path=ppt/media/image6.gif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15/04/2021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opendata.punecorporation.org/Citizen/CitizenDatasets/Index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foursquare.com/docs/build-with-foursquare/categories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36068" y="2418586"/>
            <a:ext cx="9319859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Visualizing Bus Service Frequency </a:t>
            </a:r>
          </a:p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in Pune City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431508" y="4150067"/>
            <a:ext cx="3328989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Power Point Presentation By</a:t>
            </a:r>
          </a:p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Tushar Jadhav [ 2020MT93213 ]</a:t>
            </a:r>
          </a:p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Ajay Patil [ 2020MT93265 ] 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761502" y="165381"/>
            <a:ext cx="266900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Methodology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406"/>
            <a:ext cx="10515600" cy="4809557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We’ve to limit the number of bus-stops for visualization because visualizing all of them at a time may not look useful. </a:t>
            </a:r>
          </a:p>
          <a:p>
            <a:pPr algn="just"/>
            <a:r>
              <a:rPr lang="en-US" dirty="0"/>
              <a:t>We’ll find out busiest bus-stops on the basis of trip count. </a:t>
            </a:r>
          </a:p>
          <a:p>
            <a:pPr algn="just"/>
            <a:r>
              <a:rPr lang="en-US" dirty="0"/>
              <a:t>We’ll normalize the trip count data for each bus stop and apply the KNN algorithm to get clusters. </a:t>
            </a:r>
          </a:p>
          <a:p>
            <a:pPr algn="just"/>
            <a:r>
              <a:rPr lang="en-US" dirty="0"/>
              <a:t>Trips are executed depending on service ID, which is selected depending on day of the week. So, for each day of the week we will have a list of service IDs to run. </a:t>
            </a:r>
          </a:p>
          <a:p>
            <a:pPr algn="just"/>
            <a:r>
              <a:rPr lang="en-US" dirty="0"/>
              <a:t>We’ll select duration as Friday 02/08/2019 00:00:00 </a:t>
            </a:r>
            <a:r>
              <a:rPr lang="en-US" dirty="0" err="1"/>
              <a:t>hrs</a:t>
            </a:r>
            <a:r>
              <a:rPr lang="en-US" dirty="0"/>
              <a:t> to 03/08/2019 02:00:00 </a:t>
            </a:r>
            <a:r>
              <a:rPr lang="en-US" dirty="0" err="1"/>
              <a:t>hrs</a:t>
            </a:r>
            <a:r>
              <a:rPr lang="en-US" dirty="0"/>
              <a:t> for our analysis. 			            Cont..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6447278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For Visualizing the bus frequency</a:t>
            </a:r>
          </a:p>
        </p:txBody>
      </p:sp>
    </p:spTree>
    <p:extLst>
      <p:ext uri="{BB962C8B-B14F-4D97-AF65-F5344CB8AC3E}">
        <p14:creationId xmlns:p14="http://schemas.microsoft.com/office/powerpoint/2010/main" val="3826721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761502" y="165381"/>
            <a:ext cx="266900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Methodology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406"/>
            <a:ext cx="10515600" cy="4809557"/>
          </a:xfrm>
        </p:spPr>
        <p:txBody>
          <a:bodyPr>
            <a:normAutofit/>
          </a:bodyPr>
          <a:lstStyle/>
          <a:p>
            <a:r>
              <a:rPr lang="en-US" dirty="0"/>
              <a:t>Now we’ve our dataframe filtered with busiest bus stops and service IDs. </a:t>
            </a:r>
          </a:p>
          <a:p>
            <a:r>
              <a:rPr lang="en-US" dirty="0"/>
              <a:t>All we’ve to do is repeatedly filter dataframe for every 2 minutes for mentioned duration and map bus location for every trip at given time. </a:t>
            </a:r>
          </a:p>
          <a:p>
            <a:r>
              <a:rPr lang="en-US" dirty="0"/>
              <a:t>Also, as we map the buses, we’ve to save them into the image format.</a:t>
            </a:r>
          </a:p>
          <a:p>
            <a:r>
              <a:rPr lang="en-US" dirty="0"/>
              <a:t>Once we’ve all the map images, we can combine them to form GIF for visualization.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6447278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For Visualizing the bus frequency</a:t>
            </a:r>
          </a:p>
        </p:txBody>
      </p:sp>
    </p:spTree>
    <p:extLst>
      <p:ext uri="{BB962C8B-B14F-4D97-AF65-F5344CB8AC3E}">
        <p14:creationId xmlns:p14="http://schemas.microsoft.com/office/powerpoint/2010/main" val="1356373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061792" y="165381"/>
            <a:ext cx="406842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Results &amp; Discussions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8466"/>
            <a:ext cx="10515600" cy="4398497"/>
          </a:xfrm>
        </p:spPr>
        <p:txBody>
          <a:bodyPr>
            <a:normAutofit/>
          </a:bodyPr>
          <a:lstStyle/>
          <a:p>
            <a:r>
              <a:rPr lang="en-US" dirty="0"/>
              <a:t>After clustering the bus stops based on Foursquare data, we can get the following map.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081473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Clustering the data on the basis of stop location / venue details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79C1EC-8C36-43E9-8FA2-C98136532C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586" y="2654571"/>
            <a:ext cx="6620828" cy="398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14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061792" y="165381"/>
            <a:ext cx="406842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Results &amp; Discussions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8466"/>
            <a:ext cx="10515600" cy="4398497"/>
          </a:xfrm>
        </p:spPr>
        <p:txBody>
          <a:bodyPr>
            <a:normAutofit/>
          </a:bodyPr>
          <a:lstStyle/>
          <a:p>
            <a:r>
              <a:rPr lang="en-US" dirty="0"/>
              <a:t>Let’s try to understand clustering from the below line plot.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081473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Clustering the data on the basis of stop location / venue details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D9009E-B6E8-4621-B77C-36F2B880C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941" y="2339293"/>
            <a:ext cx="4667250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961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061792" y="165381"/>
            <a:ext cx="406842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Results &amp; Discussions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8466"/>
            <a:ext cx="10515600" cy="4398497"/>
          </a:xfrm>
        </p:spPr>
        <p:txBody>
          <a:bodyPr>
            <a:normAutofit/>
          </a:bodyPr>
          <a:lstStyle/>
          <a:p>
            <a:r>
              <a:rPr lang="en-US" dirty="0"/>
              <a:t>What are cluster 1 &amp; 2?</a:t>
            </a:r>
          </a:p>
          <a:p>
            <a:pPr lvl="1"/>
            <a:r>
              <a:rPr lang="en-US" dirty="0"/>
              <a:t>Cluster 2 contains the highest amount of transport venues compared to any of the clusters. </a:t>
            </a:r>
          </a:p>
          <a:p>
            <a:pPr lvl="1"/>
            <a:r>
              <a:rPr lang="en-US" dirty="0"/>
              <a:t>Cluster 1 is very similar to cluster 2 with the only significant difference in the number of Events venues.</a:t>
            </a:r>
          </a:p>
          <a:p>
            <a:r>
              <a:rPr lang="en-US" dirty="0"/>
              <a:t>What are cluster 0 &amp; 3?</a:t>
            </a:r>
          </a:p>
          <a:p>
            <a:pPr lvl="1"/>
            <a:r>
              <a:rPr lang="en-US" dirty="0"/>
              <a:t>Cluster 0 has a smaller number of venues compared to any of the other clusters.</a:t>
            </a:r>
          </a:p>
          <a:p>
            <a:pPr lvl="1"/>
            <a:r>
              <a:rPr lang="en-US" dirty="0"/>
              <a:t>Cluster 3 has more venues than cluster 0 but lesser than cluster 1 or 2.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081473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Clustering the data on the basis of stop location / venue details</a:t>
            </a:r>
          </a:p>
        </p:txBody>
      </p:sp>
    </p:spTree>
    <p:extLst>
      <p:ext uri="{BB962C8B-B14F-4D97-AF65-F5344CB8AC3E}">
        <p14:creationId xmlns:p14="http://schemas.microsoft.com/office/powerpoint/2010/main" val="2388579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061792" y="165381"/>
            <a:ext cx="406842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Results &amp; Discussions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8466"/>
            <a:ext cx="10515600" cy="4398497"/>
          </a:xfrm>
        </p:spPr>
        <p:txBody>
          <a:bodyPr>
            <a:normAutofit/>
          </a:bodyPr>
          <a:lstStyle/>
          <a:p>
            <a:r>
              <a:rPr lang="en-US" dirty="0"/>
              <a:t>So, from the above observation and plot, we can say that: </a:t>
            </a:r>
          </a:p>
          <a:p>
            <a:pPr lvl="1"/>
            <a:r>
              <a:rPr lang="en-US" dirty="0"/>
              <a:t>Cluster 2 is a developed part of the city and contains bus stops that are close to transport venues such as railway / bus / metro stations or airports etc. </a:t>
            </a:r>
          </a:p>
          <a:p>
            <a:pPr lvl="1"/>
            <a:r>
              <a:rPr lang="en-US" dirty="0"/>
              <a:t>Cluster 1 is also a developed part of the city with the highest amount of Event venues. </a:t>
            </a:r>
          </a:p>
          <a:p>
            <a:pPr lvl="1"/>
            <a:r>
              <a:rPr lang="en-US" dirty="0"/>
              <a:t>Cluster 0 is remote / underdeveloped part of the city</a:t>
            </a:r>
          </a:p>
          <a:p>
            <a:pPr lvl="1"/>
            <a:r>
              <a:rPr lang="en-US" dirty="0"/>
              <a:t>Cluster 3 is a developing part of the city. </a:t>
            </a:r>
          </a:p>
          <a:p>
            <a:pPr lvl="1"/>
            <a:r>
              <a:rPr lang="en-US" dirty="0"/>
              <a:t>From the map, we can say that, although clusters 1,2, and 3 have lesser bus stops, they are densely located. This suggests that bus-stops have very good connectivity in the central / old part of the city.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081473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Clustering the data on the basis of stop location / venue details</a:t>
            </a:r>
          </a:p>
        </p:txBody>
      </p:sp>
    </p:spTree>
    <p:extLst>
      <p:ext uri="{BB962C8B-B14F-4D97-AF65-F5344CB8AC3E}">
        <p14:creationId xmlns:p14="http://schemas.microsoft.com/office/powerpoint/2010/main" val="4127675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061792" y="165381"/>
            <a:ext cx="406842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Results &amp; Discussions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also plotted the bar chart of the number of bus stops for each cluster.</a:t>
            </a:r>
          </a:p>
          <a:p>
            <a:r>
              <a:rPr lang="en-US" dirty="0"/>
              <a:t>From the bar chart, we can say that bus service has a great network in for remote parts of the city (cluster 0), then it also covers travel / transport venues with a comparatively (compared to cluster 1) higher number of bus stops (cluster 2).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277A438-7164-4075-9BA0-5CDF019158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081473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Clustering the data on the basis of stop location / venue details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145D33-7A7C-48AF-B894-F73EA8AC9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425" y="2439194"/>
            <a:ext cx="462915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517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061792" y="165381"/>
            <a:ext cx="406842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Results &amp; Discussions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404"/>
            <a:ext cx="10515600" cy="4960559"/>
          </a:xfrm>
        </p:spPr>
        <p:txBody>
          <a:bodyPr>
            <a:normAutofit/>
          </a:bodyPr>
          <a:lstStyle/>
          <a:p>
            <a:r>
              <a:rPr lang="en-US" dirty="0"/>
              <a:t>We can also plot bus frequency for different times of the day.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081473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Visualizing the bus frequency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EBDF43-CDC4-41A7-9415-F62746D855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1787244"/>
            <a:ext cx="9410700" cy="49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734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061792" y="165381"/>
            <a:ext cx="406842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Results &amp; Discussions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404"/>
            <a:ext cx="10515600" cy="4960559"/>
          </a:xfrm>
        </p:spPr>
        <p:txBody>
          <a:bodyPr>
            <a:normAutofit/>
          </a:bodyPr>
          <a:lstStyle/>
          <a:p>
            <a:r>
              <a:rPr lang="en-US" dirty="0"/>
              <a:t>From the plot, we can say that bus frequency rapidly increases around 6 am and touches the morning peak of approx. 660 buses in motion at around 9:30 am. We can call it 'morning rush'. </a:t>
            </a:r>
          </a:p>
          <a:p>
            <a:r>
              <a:rPr lang="en-US" dirty="0"/>
              <a:t>After the noon bus frequency again increases close to 700 buses in motion and remains there up till 05:00 pm. </a:t>
            </a:r>
          </a:p>
          <a:p>
            <a:r>
              <a:rPr lang="en-US" dirty="0"/>
              <a:t>Between 05:00 pm to 07:30 pm bus frequency is close to 750 buses in motion, we can call it as 'evening rush'. </a:t>
            </a:r>
          </a:p>
          <a:p>
            <a:r>
              <a:rPr lang="en-US" dirty="0"/>
              <a:t>From 07:30 pm onwards frequency declines gradually till 10:00 pm, and after that, it takes a plunge.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081473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Visualizing the bus frequency</a:t>
            </a:r>
          </a:p>
        </p:txBody>
      </p:sp>
    </p:spTree>
    <p:extLst>
      <p:ext uri="{BB962C8B-B14F-4D97-AF65-F5344CB8AC3E}">
        <p14:creationId xmlns:p14="http://schemas.microsoft.com/office/powerpoint/2010/main" val="21678288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061792" y="165381"/>
            <a:ext cx="406842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Results &amp; Discussions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404"/>
            <a:ext cx="10515600" cy="4960559"/>
          </a:xfrm>
        </p:spPr>
        <p:txBody>
          <a:bodyPr>
            <a:normAutofit/>
          </a:bodyPr>
          <a:lstStyle/>
          <a:p>
            <a:r>
              <a:rPr lang="en-US" dirty="0"/>
              <a:t>Now, we've images/frames that can be used to make GIF. </a:t>
            </a:r>
          </a:p>
          <a:p>
            <a:r>
              <a:rPr lang="en-US" dirty="0"/>
              <a:t>There are approx. 819 images/frames (size: 339 MB), since combining these images to form a GIF will require a lot of memory, I've used 'PhotoScape X' software (for Windows 10) to make final GIF. </a:t>
            </a:r>
          </a:p>
          <a:p>
            <a:r>
              <a:rPr lang="en-IN" dirty="0"/>
              <a:t>Software settings are: </a:t>
            </a:r>
          </a:p>
          <a:p>
            <a:pPr lvl="1"/>
            <a:r>
              <a:rPr lang="en-IN" dirty="0"/>
              <a:t>Frame rate: 20 frames/sec </a:t>
            </a:r>
          </a:p>
          <a:p>
            <a:pPr lvl="1"/>
            <a:r>
              <a:rPr lang="en-US" dirty="0"/>
              <a:t>Frame size: 500 x 251 px </a:t>
            </a:r>
          </a:p>
          <a:p>
            <a:pPr lvl="1"/>
            <a:r>
              <a:rPr lang="en-IN" dirty="0"/>
              <a:t>Loop: Infinite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081473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Visualizing the bus frequency</a:t>
            </a:r>
          </a:p>
        </p:txBody>
      </p:sp>
    </p:spTree>
    <p:extLst>
      <p:ext uri="{BB962C8B-B14F-4D97-AF65-F5344CB8AC3E}">
        <p14:creationId xmlns:p14="http://schemas.microsoft.com/office/powerpoint/2010/main" val="3560807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605209" y="165381"/>
            <a:ext cx="298158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INTRODUCTION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406"/>
            <a:ext cx="10515600" cy="4809557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Pune Mahanagar Parivahan Mahamandal Ltd (PMPML) is the public transport bus service provider in Pune city. 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/>
              <a:t>Fleet of 1300 buses serves around 11,00,000 passengers each day! 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/>
              <a:t>Now there are many private transport options available. But if there is a better public transport network and frequency, then one may consider going by public transport as well. 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247343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349826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061792" y="165381"/>
            <a:ext cx="406842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Results &amp; Discussions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081473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Visualizing the bus frequency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767A05B-B22A-4917-BBBA-62FD5E169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8349"/>
            <a:ext cx="10515600" cy="4918614"/>
          </a:xfrm>
        </p:spPr>
        <p:txBody>
          <a:bodyPr/>
          <a:lstStyle/>
          <a:p>
            <a:r>
              <a:rPr lang="en-IN" dirty="0"/>
              <a:t>Final GIF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9472A-75A2-4883-9863-D34B72B057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233612"/>
            <a:ext cx="4762500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650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061792" y="165381"/>
            <a:ext cx="406842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Results &amp; Discussions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404"/>
            <a:ext cx="10515600" cy="4960559"/>
          </a:xfrm>
        </p:spPr>
        <p:txBody>
          <a:bodyPr>
            <a:normAutofit/>
          </a:bodyPr>
          <a:lstStyle/>
          <a:p>
            <a:r>
              <a:rPr lang="en-US" dirty="0"/>
              <a:t>From the GIF visualization we can conclude on the following points: </a:t>
            </a:r>
          </a:p>
          <a:p>
            <a:r>
              <a:rPr lang="en-US" dirty="0"/>
              <a:t>There are approx. 7 roads that are used by bus trips to connect / pass through the central part of the city. </a:t>
            </a:r>
          </a:p>
          <a:p>
            <a:r>
              <a:rPr lang="en-US" dirty="0"/>
              <a:t>Bus frequency is fairly similar on every bus stop on these 7 main roads of the city for any given period. </a:t>
            </a:r>
          </a:p>
          <a:p>
            <a:r>
              <a:rPr lang="en-US" dirty="0"/>
              <a:t>We can observe comparatively high traffic in the central part of the city from 7:30 am to 10:30 pm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081473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Visualizing the bus frequency</a:t>
            </a:r>
          </a:p>
        </p:txBody>
      </p:sp>
    </p:spTree>
    <p:extLst>
      <p:ext uri="{BB962C8B-B14F-4D97-AF65-F5344CB8AC3E}">
        <p14:creationId xmlns:p14="http://schemas.microsoft.com/office/powerpoint/2010/main" val="654867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982719" y="165381"/>
            <a:ext cx="222657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Conclusion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80176"/>
            <a:ext cx="10515600" cy="53967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Location data is continuously growing so we have to find new ways to visualize this information and it must be clearer and more intuitive. </a:t>
            </a:r>
          </a:p>
          <a:p>
            <a:r>
              <a:rPr lang="en-US" dirty="0"/>
              <a:t>In this project, we tried this new approach to visualize the bus frequency in Pune city. </a:t>
            </a:r>
          </a:p>
          <a:p>
            <a:r>
              <a:rPr lang="en-US" dirty="0"/>
              <a:t>We can study individual bus stops and their pattern for more details. </a:t>
            </a:r>
          </a:p>
          <a:p>
            <a:r>
              <a:rPr lang="en-US" dirty="0"/>
              <a:t>However, this data will be more effective if we can </a:t>
            </a:r>
            <a:r>
              <a:rPr lang="en-US" dirty="0" err="1"/>
              <a:t>analyse</a:t>
            </a:r>
            <a:r>
              <a:rPr lang="en-US" dirty="0"/>
              <a:t> it with community mobility data. </a:t>
            </a:r>
          </a:p>
          <a:p>
            <a:r>
              <a:rPr lang="en-US" dirty="0"/>
              <a:t>It can give more insights into how people move during a different time and in different parts of the city. </a:t>
            </a:r>
          </a:p>
          <a:p>
            <a:r>
              <a:rPr lang="en-US" dirty="0"/>
              <a:t>We can have a comparison with current transit options and improve or if required implement new transit modes.</a:t>
            </a:r>
          </a:p>
        </p:txBody>
      </p:sp>
    </p:spTree>
    <p:extLst>
      <p:ext uri="{BB962C8B-B14F-4D97-AF65-F5344CB8AC3E}">
        <p14:creationId xmlns:p14="http://schemas.microsoft.com/office/powerpoint/2010/main" val="10339837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605209" y="165381"/>
            <a:ext cx="298158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INTRODUCTION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406"/>
            <a:ext cx="10515600" cy="4809557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We will try to visualize the bus frequency of some of the busiest bus-stops in Pune city. </a:t>
            </a:r>
          </a:p>
          <a:p>
            <a:pPr algn="just"/>
            <a:r>
              <a:rPr lang="en-US" dirty="0"/>
              <a:t>We’ve two main resources, first is map of bus routes and second is a timetable of buses on the route. </a:t>
            </a:r>
          </a:p>
          <a:p>
            <a:pPr algn="just"/>
            <a:r>
              <a:rPr lang="en-US" dirty="0"/>
              <a:t>Map gives us information about what route bus will follow in a geographic context, but it won’t give any information about frequency of buses for a particular bus stop. </a:t>
            </a:r>
          </a:p>
          <a:p>
            <a:pPr algn="just"/>
            <a:r>
              <a:rPr lang="en-US" dirty="0"/>
              <a:t>Timetable gives us information about bus frequency at a particular bus stop but lacking geographic context. </a:t>
            </a:r>
          </a:p>
          <a:p>
            <a:pPr algn="just"/>
            <a:r>
              <a:rPr lang="en-US" dirty="0"/>
              <a:t>How about we combine this two information and visualize them! </a:t>
            </a:r>
          </a:p>
          <a:p>
            <a:pPr algn="just"/>
            <a:r>
              <a:rPr lang="en-US" dirty="0"/>
              <a:t>We will also try to identify or cluster the bus stops according their locality. (commercial / residential zone, developed / under-developed area etc.)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68635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4034319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605209" y="165381"/>
            <a:ext cx="298158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INTRODUCTION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406"/>
            <a:ext cx="10515600" cy="4809557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/>
              <a:t>Bus transit visualization will give the frequency of buses on particular routes for a particular time period. </a:t>
            </a:r>
          </a:p>
          <a:p>
            <a:pPr algn="just"/>
            <a:r>
              <a:rPr lang="en-US" dirty="0"/>
              <a:t>Analyze service efficacy, transit performance, traffic management, route spacing, geographical coverage / network of service, cost efficiency and service effectiveness. </a:t>
            </a:r>
          </a:p>
          <a:p>
            <a:pPr algn="just"/>
            <a:r>
              <a:rPr lang="en-US" dirty="0"/>
              <a:t>This will help city planners to propose the bus stops and route network. </a:t>
            </a:r>
          </a:p>
          <a:p>
            <a:pPr algn="just"/>
            <a:r>
              <a:rPr lang="en-US" dirty="0"/>
              <a:t>Explore new modes of public transport such as metro, trains as a replacement to fulfil the demand of the growing population of the city. </a:t>
            </a:r>
          </a:p>
          <a:p>
            <a:pPr algn="just"/>
            <a:r>
              <a:rPr lang="en-US" dirty="0"/>
              <a:t>City planning with the help of modern methods can prevent our economic waste ! 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142507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interest</a:t>
            </a:r>
          </a:p>
        </p:txBody>
      </p:sp>
    </p:spTree>
    <p:extLst>
      <p:ext uri="{BB962C8B-B14F-4D97-AF65-F5344CB8AC3E}">
        <p14:creationId xmlns:p14="http://schemas.microsoft.com/office/powerpoint/2010/main" val="2370561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5619910" y="165381"/>
            <a:ext cx="95218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406"/>
            <a:ext cx="10515600" cy="4809557"/>
          </a:xfrm>
        </p:spPr>
        <p:txBody>
          <a:bodyPr/>
          <a:lstStyle/>
          <a:p>
            <a:pPr algn="just"/>
            <a:r>
              <a:rPr lang="en-IN" dirty="0"/>
              <a:t>The PMPML Data</a:t>
            </a:r>
          </a:p>
          <a:p>
            <a:pPr lvl="1" algn="just"/>
            <a:r>
              <a:rPr lang="en-US" dirty="0"/>
              <a:t>Open Data initiative of Government of India </a:t>
            </a:r>
          </a:p>
          <a:p>
            <a:pPr lvl="1" algn="just"/>
            <a:r>
              <a:rPr lang="en-IN" dirty="0"/>
              <a:t>Details of dataset </a:t>
            </a:r>
            <a:endParaRPr lang="en-US" dirty="0"/>
          </a:p>
          <a:p>
            <a:pPr lvl="2" algn="just"/>
            <a:r>
              <a:rPr lang="nn-NO" dirty="0"/>
              <a:t>URL : </a:t>
            </a:r>
            <a:r>
              <a:rPr lang="nn-NO" dirty="0">
                <a:hlinkClick r:id="rId2"/>
              </a:rPr>
              <a:t>PMC Open Data Store</a:t>
            </a:r>
            <a:r>
              <a:rPr lang="nn-NO" dirty="0"/>
              <a:t> </a:t>
            </a:r>
          </a:p>
          <a:p>
            <a:pPr lvl="2" algn="just"/>
            <a:r>
              <a:rPr lang="en-US" dirty="0"/>
              <a:t>Dataset title : PMPML Bus Routes - July 2019 </a:t>
            </a:r>
          </a:p>
          <a:p>
            <a:pPr lvl="2" algn="just"/>
            <a:r>
              <a:rPr lang="en-IN" dirty="0"/>
              <a:t>Tag/ category : PMPML </a:t>
            </a:r>
          </a:p>
          <a:p>
            <a:pPr lvl="2" algn="just"/>
            <a:r>
              <a:rPr lang="en-IN" dirty="0"/>
              <a:t>File type : .zip </a:t>
            </a:r>
          </a:p>
          <a:p>
            <a:pPr lvl="2" algn="just"/>
            <a:r>
              <a:rPr lang="en-IN" dirty="0"/>
              <a:t>Size : 8.81 MB </a:t>
            </a:r>
          </a:p>
          <a:p>
            <a:pPr lvl="1" algn="just"/>
            <a:r>
              <a:rPr lang="en-US" dirty="0"/>
              <a:t>There are total 9 text files out of which we are going to use below 5 text files for analysis. </a:t>
            </a:r>
          </a:p>
          <a:p>
            <a:pPr lvl="2" algn="just"/>
            <a:r>
              <a:rPr lang="en-US" dirty="0"/>
              <a:t>stops, shapes, calendar, trips, </a:t>
            </a:r>
            <a:r>
              <a:rPr lang="en-US" dirty="0" err="1"/>
              <a:t>stop_times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2918"/>
            <a:ext cx="258724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data sources</a:t>
            </a:r>
          </a:p>
        </p:txBody>
      </p:sp>
    </p:spTree>
    <p:extLst>
      <p:ext uri="{BB962C8B-B14F-4D97-AF65-F5344CB8AC3E}">
        <p14:creationId xmlns:p14="http://schemas.microsoft.com/office/powerpoint/2010/main" val="1899611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5619910" y="165381"/>
            <a:ext cx="95218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406"/>
            <a:ext cx="10515600" cy="4809557"/>
          </a:xfrm>
        </p:spPr>
        <p:txBody>
          <a:bodyPr>
            <a:normAutofit/>
          </a:bodyPr>
          <a:lstStyle/>
          <a:p>
            <a:pPr algn="just"/>
            <a:r>
              <a:rPr lang="en-IN" dirty="0"/>
              <a:t>The Foursquare Data</a:t>
            </a:r>
          </a:p>
          <a:p>
            <a:pPr lvl="1" algn="just"/>
            <a:r>
              <a:rPr lang="en-IN" dirty="0"/>
              <a:t>Foursquare Places API </a:t>
            </a:r>
            <a:r>
              <a:rPr lang="en-US" dirty="0"/>
              <a:t> </a:t>
            </a:r>
          </a:p>
          <a:p>
            <a:pPr lvl="1" algn="just"/>
            <a:r>
              <a:rPr lang="en-US" dirty="0"/>
              <a:t>For Foursquare query we will need following information: </a:t>
            </a:r>
          </a:p>
          <a:p>
            <a:pPr lvl="2" algn="just"/>
            <a:r>
              <a:rPr lang="en-US" dirty="0"/>
              <a:t>Bus stop location (can be taken from ‘stop.txt’) </a:t>
            </a:r>
          </a:p>
          <a:p>
            <a:pPr lvl="2" algn="just"/>
            <a:r>
              <a:rPr lang="en-US" dirty="0"/>
              <a:t>Search code of main venue categories to search for. </a:t>
            </a:r>
            <a:endParaRPr lang="en-IN" dirty="0"/>
          </a:p>
          <a:p>
            <a:pPr lvl="3" algn="just"/>
            <a:r>
              <a:rPr lang="en-US" dirty="0"/>
              <a:t>We can find search codes in below </a:t>
            </a:r>
            <a:r>
              <a:rPr lang="en-US" dirty="0">
                <a:hlinkClick r:id="rId2"/>
              </a:rPr>
              <a:t>Foursquare documentation</a:t>
            </a:r>
            <a:r>
              <a:rPr lang="en-US" dirty="0"/>
              <a:t>. </a:t>
            </a:r>
          </a:p>
          <a:p>
            <a:pPr lvl="3" algn="just"/>
            <a:r>
              <a:rPr lang="en-US" dirty="0"/>
              <a:t>We’ll query 10 main categories with their search codes for every bus stop. </a:t>
            </a:r>
          </a:p>
          <a:p>
            <a:pPr lvl="2" algn="just"/>
            <a:r>
              <a:rPr lang="en-US" dirty="0"/>
              <a:t>Search radius (we will search within 1km radius from bus stop location)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2918"/>
            <a:ext cx="258724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data sources</a:t>
            </a:r>
          </a:p>
        </p:txBody>
      </p:sp>
    </p:spTree>
    <p:extLst>
      <p:ext uri="{BB962C8B-B14F-4D97-AF65-F5344CB8AC3E}">
        <p14:creationId xmlns:p14="http://schemas.microsoft.com/office/powerpoint/2010/main" val="1392882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5619910" y="165381"/>
            <a:ext cx="95218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406"/>
            <a:ext cx="10515600" cy="4809557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There few problems with “stop_times.txt” data</a:t>
            </a:r>
          </a:p>
          <a:p>
            <a:pPr algn="just"/>
            <a:r>
              <a:rPr lang="en-US" dirty="0"/>
              <a:t>First, arrival and departure times were not in correct 24hr format. For arrival time “23:59:40”, departure time is “24:01:21”, such values are observed when the trip begins late night and ends early in the morning. Ideally here departure time should be “+1 Day 00:01:21”. However, we can use this problem itself as filter to correct the time information as per our requirement. </a:t>
            </a:r>
          </a:p>
          <a:p>
            <a:pPr algn="just"/>
            <a:r>
              <a:rPr lang="en-US" dirty="0"/>
              <a:t>The second problem with dataset is the difference between arrival and departure time is not realistic. For some bus stops difference is greater than 5 hrs. To solve this issue, we can use 75% occurrence value to replace time differences greater than 3 mins. </a:t>
            </a:r>
          </a:p>
          <a:p>
            <a:pPr algn="just"/>
            <a:r>
              <a:rPr lang="en-US" dirty="0"/>
              <a:t>The third problem is also similar to second where the difference between the arrival times of two consecutive bus stops is greater than 5 </a:t>
            </a:r>
            <a:r>
              <a:rPr lang="en-US" dirty="0" err="1"/>
              <a:t>hrs</a:t>
            </a:r>
            <a:r>
              <a:rPr lang="en-US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952985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Feature selection, Data cleaning and validation</a:t>
            </a:r>
          </a:p>
        </p:txBody>
      </p:sp>
    </p:spTree>
    <p:extLst>
      <p:ext uri="{BB962C8B-B14F-4D97-AF65-F5344CB8AC3E}">
        <p14:creationId xmlns:p14="http://schemas.microsoft.com/office/powerpoint/2010/main" val="67242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5619910" y="165381"/>
            <a:ext cx="95218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406"/>
            <a:ext cx="10515600" cy="4809557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After preparing and combining the data from all the text files, there were 21803 unique trips with 19 features in the data.</a:t>
            </a:r>
          </a:p>
          <a:p>
            <a:pPr algn="just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4"/>
            <a:ext cx="952985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Feature selection, Data cleaning and validation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4061DFC-68BB-4FEA-8322-5386EE105D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41389"/>
              </p:ext>
            </p:extLst>
          </p:nvPr>
        </p:nvGraphicFramePr>
        <p:xfrm>
          <a:off x="1506767" y="2419194"/>
          <a:ext cx="3720553" cy="412316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90018">
                  <a:extLst>
                    <a:ext uri="{9D8B030D-6E8A-4147-A177-3AD203B41FA5}">
                      <a16:colId xmlns:a16="http://schemas.microsoft.com/office/drawing/2014/main" val="805050092"/>
                    </a:ext>
                  </a:extLst>
                </a:gridCol>
                <a:gridCol w="1313851">
                  <a:extLst>
                    <a:ext uri="{9D8B030D-6E8A-4147-A177-3AD203B41FA5}">
                      <a16:colId xmlns:a16="http://schemas.microsoft.com/office/drawing/2014/main" val="2015998510"/>
                    </a:ext>
                  </a:extLst>
                </a:gridCol>
                <a:gridCol w="1816684">
                  <a:extLst>
                    <a:ext uri="{9D8B030D-6E8A-4147-A177-3AD203B41FA5}">
                      <a16:colId xmlns:a16="http://schemas.microsoft.com/office/drawing/2014/main" val="2908071702"/>
                    </a:ext>
                  </a:extLst>
                </a:gridCol>
              </a:tblGrid>
              <a:tr h="68976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Sr. </a:t>
                      </a:r>
                      <a:br>
                        <a:rPr lang="en-US" sz="2000" dirty="0">
                          <a:effectLst/>
                        </a:rPr>
                      </a:br>
                      <a:r>
                        <a:rPr lang="en-US" sz="2000" dirty="0">
                          <a:effectLst/>
                        </a:rPr>
                        <a:t>No.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Resource /</a:t>
                      </a:r>
                      <a:br>
                        <a:rPr lang="en-US" sz="2000" dirty="0">
                          <a:effectLst/>
                        </a:rPr>
                      </a:br>
                      <a:r>
                        <a:rPr lang="en-US" sz="2000" dirty="0">
                          <a:effectLst/>
                        </a:rPr>
                        <a:t>File Name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Feature Name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1486204353"/>
                  </a:ext>
                </a:extLst>
              </a:tr>
              <a:tr h="2218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rowSpan="4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stops.txt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stop_id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528712284"/>
                  </a:ext>
                </a:extLst>
              </a:tr>
              <a:tr h="2218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stop_name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3582264673"/>
                  </a:ext>
                </a:extLst>
              </a:tr>
              <a:tr h="2218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3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stop_lat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2889703024"/>
                  </a:ext>
                </a:extLst>
              </a:tr>
              <a:tr h="2218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4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stop_lon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1830485126"/>
                  </a:ext>
                </a:extLst>
              </a:tr>
              <a:tr h="2218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5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rowSpan="6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trips.txt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route_id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998706006"/>
                  </a:ext>
                </a:extLst>
              </a:tr>
              <a:tr h="2218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6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service_id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3209938618"/>
                  </a:ext>
                </a:extLst>
              </a:tr>
              <a:tr h="2218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7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trip_id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971137325"/>
                  </a:ext>
                </a:extLst>
              </a:tr>
              <a:tr h="4050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8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trip_headsign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2998138087"/>
                  </a:ext>
                </a:extLst>
              </a:tr>
              <a:tr h="22184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9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direction_id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3689017807"/>
                  </a:ext>
                </a:extLst>
              </a:tr>
              <a:tr h="4050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10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shape_id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369234715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6FA2ABB-49CF-4679-B112-915844B73D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537482"/>
              </p:ext>
            </p:extLst>
          </p:nvPr>
        </p:nvGraphicFramePr>
        <p:xfrm>
          <a:off x="6349277" y="2419194"/>
          <a:ext cx="4090123" cy="40607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99308">
                  <a:extLst>
                    <a:ext uri="{9D8B030D-6E8A-4147-A177-3AD203B41FA5}">
                      <a16:colId xmlns:a16="http://schemas.microsoft.com/office/drawing/2014/main" val="805050092"/>
                    </a:ext>
                  </a:extLst>
                </a:gridCol>
                <a:gridCol w="1557240">
                  <a:extLst>
                    <a:ext uri="{9D8B030D-6E8A-4147-A177-3AD203B41FA5}">
                      <a16:colId xmlns:a16="http://schemas.microsoft.com/office/drawing/2014/main" val="2015998510"/>
                    </a:ext>
                  </a:extLst>
                </a:gridCol>
                <a:gridCol w="1933575">
                  <a:extLst>
                    <a:ext uri="{9D8B030D-6E8A-4147-A177-3AD203B41FA5}">
                      <a16:colId xmlns:a16="http://schemas.microsoft.com/office/drawing/2014/main" val="2908071702"/>
                    </a:ext>
                  </a:extLst>
                </a:gridCol>
              </a:tblGrid>
              <a:tr h="6573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Sr. </a:t>
                      </a:r>
                      <a:br>
                        <a:rPr lang="en-US" sz="2000" dirty="0">
                          <a:effectLst/>
                        </a:rPr>
                      </a:br>
                      <a:r>
                        <a:rPr lang="en-US" sz="2000" dirty="0">
                          <a:effectLst/>
                        </a:rPr>
                        <a:t>No.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Resource /</a:t>
                      </a:r>
                      <a:br>
                        <a:rPr lang="en-US" sz="2000" dirty="0">
                          <a:effectLst/>
                        </a:rPr>
                      </a:br>
                      <a:r>
                        <a:rPr lang="en-US" sz="2000" dirty="0">
                          <a:effectLst/>
                        </a:rPr>
                        <a:t>File Name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Feature Name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1486204353"/>
                  </a:ext>
                </a:extLst>
              </a:tr>
              <a:tr h="358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11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rowSpan="5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stop_times.txt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trip_id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1560947080"/>
                  </a:ext>
                </a:extLst>
              </a:tr>
              <a:tr h="3808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12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arrival_time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1765470126"/>
                  </a:ext>
                </a:extLst>
              </a:tr>
              <a:tr h="3808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13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departure_time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2126785343"/>
                  </a:ext>
                </a:extLst>
              </a:tr>
              <a:tr h="358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14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stop_id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3666566785"/>
                  </a:ext>
                </a:extLst>
              </a:tr>
              <a:tr h="3808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15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stop_sequence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3107705477"/>
                  </a:ext>
                </a:extLst>
              </a:tr>
              <a:tr h="3808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16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rowSpan="4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Derived features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trip_distance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1455033295"/>
                  </a:ext>
                </a:extLst>
              </a:tr>
              <a:tr h="3808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17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trip_duration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3010494684"/>
                  </a:ext>
                </a:extLst>
              </a:tr>
              <a:tr h="3808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18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trip_bgn_time</a:t>
                      </a:r>
                      <a:endParaRPr lang="en-IN" sz="200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2066222927"/>
                  </a:ext>
                </a:extLst>
              </a:tr>
              <a:tr h="3808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19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trip_end_time</a:t>
                      </a:r>
                      <a:endParaRPr lang="en-IN" sz="2000" dirty="0">
                        <a:solidFill>
                          <a:srgbClr val="082A75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5956" marR="35956" marT="0" marB="0" anchor="ctr"/>
                </a:tc>
                <a:extLst>
                  <a:ext uri="{0D108BD9-81ED-4DB2-BD59-A6C34878D82A}">
                    <a16:rowId xmlns:a16="http://schemas.microsoft.com/office/drawing/2014/main" val="2141453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4919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761505" y="165381"/>
            <a:ext cx="266900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Methodology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5E50C-EE50-4093-95DC-1F613B24B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1175"/>
            <a:ext cx="10515600" cy="4395788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We’ve PMPML’s bus stop data and Foursquare venues data of each bus stop surroundings. </a:t>
            </a:r>
          </a:p>
          <a:p>
            <a:pPr algn="just"/>
            <a:r>
              <a:rPr lang="en-US" dirty="0"/>
              <a:t>We’ll normalize the data set of Foursquare data and cluster them using the KNN algorithm. </a:t>
            </a:r>
          </a:p>
          <a:p>
            <a:pPr algn="just"/>
            <a:r>
              <a:rPr lang="en-US" dirty="0"/>
              <a:t>Then we’ll train the model with the best value of clusters and merge the generated cluster labels with our PMPML’s bus-stop dataframe.</a:t>
            </a:r>
          </a:p>
          <a:p>
            <a:pPr algn="just"/>
            <a:r>
              <a:rPr lang="en-US" dirty="0"/>
              <a:t>For further analysis on how clusters are formed we can plot the 75% values of each venue category for each cluster.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B29CC1-5DEA-4B3A-8887-4C7F03F3B807}"/>
              </a:ext>
            </a:extLst>
          </p:cNvPr>
          <p:cNvSpPr txBox="1"/>
          <p:nvPr/>
        </p:nvSpPr>
        <p:spPr>
          <a:xfrm>
            <a:off x="838200" y="657823"/>
            <a:ext cx="1040130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For clustering the data on the basis of stop location / venue details</a:t>
            </a:r>
          </a:p>
        </p:txBody>
      </p:sp>
    </p:spTree>
    <p:extLst>
      <p:ext uri="{BB962C8B-B14F-4D97-AF65-F5344CB8AC3E}">
        <p14:creationId xmlns:p14="http://schemas.microsoft.com/office/powerpoint/2010/main" val="2764121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Data-driven PowerPoint, from 24Slides</Template>
  <TotalTime>145</TotalTime>
  <Words>1947</Words>
  <Application>Microsoft Office PowerPoint</Application>
  <PresentationFormat>Widescreen</PresentationFormat>
  <Paragraphs>229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MS Mincho</vt:lpstr>
      <vt:lpstr>Arial</vt:lpstr>
      <vt:lpstr>Calibri</vt:lpstr>
      <vt:lpstr>Century Gothic</vt:lpstr>
      <vt:lpstr>Segoe UI Light</vt:lpstr>
      <vt:lpstr>Times New Roman</vt:lpstr>
      <vt:lpstr>Office Theme</vt:lpstr>
      <vt:lpstr>Slide 1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6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Presentation_Visualizing Bus Service Frequency in Pune City</dc:title>
  <dc:creator>Tushar Jadhav</dc:creator>
  <cp:lastModifiedBy>Tushar Jadhav</cp:lastModifiedBy>
  <cp:revision>131</cp:revision>
  <dcterms:created xsi:type="dcterms:W3CDTF">2020-07-30T16:18:33Z</dcterms:created>
  <dcterms:modified xsi:type="dcterms:W3CDTF">2021-04-15T09:30:20Z</dcterms:modified>
</cp:coreProperties>
</file>